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4" r:id="rId1"/>
    <p:sldMasterId id="2147484041" r:id="rId2"/>
    <p:sldMasterId id="2147484115" r:id="rId3"/>
    <p:sldMasterId id="2147484128" r:id="rId4"/>
  </p:sldMasterIdLst>
  <p:notesMasterIdLst>
    <p:notesMasterId r:id="rId14"/>
  </p:notesMasterIdLst>
  <p:sldIdLst>
    <p:sldId id="257" r:id="rId5"/>
    <p:sldId id="771" r:id="rId6"/>
    <p:sldId id="765" r:id="rId7"/>
    <p:sldId id="766" r:id="rId8"/>
    <p:sldId id="767" r:id="rId9"/>
    <p:sldId id="768" r:id="rId10"/>
    <p:sldId id="769" r:id="rId11"/>
    <p:sldId id="770" r:id="rId12"/>
    <p:sldId id="716" r:id="rId13"/>
  </p:sldIdLst>
  <p:sldSz cx="9144000" cy="6858000" type="screen4x3"/>
  <p:notesSz cx="6858000" cy="9144000"/>
  <p:defaultTextStyle>
    <a:defPPr>
      <a:defRPr lang="th-TH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016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CC"/>
    <a:srgbClr val="008000"/>
    <a:srgbClr val="FFFF4F"/>
    <a:srgbClr val="E8D1FF"/>
    <a:srgbClr val="CC99FF"/>
    <a:srgbClr val="00FFFF"/>
    <a:srgbClr val="660066"/>
    <a:srgbClr val="FFC000"/>
    <a:srgbClr val="000066"/>
    <a:srgbClr val="BF90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7CE84F3-28C3-443E-9E96-99CF82512B78}" styleName="Dark Style 1 - Accent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52" autoAdjust="0"/>
    <p:restoredTop sz="97877" autoAdjust="0"/>
  </p:normalViewPr>
  <p:slideViewPr>
    <p:cSldViewPr>
      <p:cViewPr>
        <p:scale>
          <a:sx n="63" d="100"/>
          <a:sy n="63" d="100"/>
        </p:scale>
        <p:origin x="-1026" y="-72"/>
      </p:cViewPr>
      <p:guideLst>
        <p:guide orient="horz" pos="201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D871999-8AD0-4E0A-85AE-86E8F25FED96}" type="datetimeFigureOut">
              <a:rPr lang="th-TH"/>
              <a:pPr>
                <a:defRPr/>
              </a:pPr>
              <a:t>17/08/60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th-TH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th-TH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7ADCD2C0-ECDE-45D4-9B2F-4DBF0D6141DB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79662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70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th-TH" smtClean="0"/>
          </a:p>
        </p:txBody>
      </p:sp>
      <p:sp>
        <p:nvSpPr>
          <p:cNvPr id="870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D0119B0-EDF8-4EFA-A87F-8151273C4897}" type="slidenum">
              <a:rPr lang="th-TH" altLang="th-TH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th-TH" altLang="th-TH" smtClean="0"/>
          </a:p>
        </p:txBody>
      </p:sp>
    </p:spTree>
    <p:extLst>
      <p:ext uri="{BB962C8B-B14F-4D97-AF65-F5344CB8AC3E}">
        <p14:creationId xmlns:p14="http://schemas.microsoft.com/office/powerpoint/2010/main" val="11690219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90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th-TH" smtClean="0"/>
          </a:p>
        </p:txBody>
      </p:sp>
      <p:sp>
        <p:nvSpPr>
          <p:cNvPr id="890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fld id="{14B39668-9C16-48AB-AA61-D162675D4286}" type="slidenum">
              <a:rPr lang="th-TH" altLang="th-TH" smtClean="0">
                <a:solidFill>
                  <a:prstClr val="black"/>
                </a:solidFill>
              </a:rPr>
              <a:pPr/>
              <a:t>2</a:t>
            </a:fld>
            <a:endParaRPr lang="th-TH" altLang="th-TH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79706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BAD5C0A-91D5-48B5-8D18-B3AA66A8ECC2}" type="datetimeFigureOut">
              <a:rPr lang="th-TH" smtClean="0"/>
              <a:pPr>
                <a:defRPr/>
              </a:pPr>
              <a:t>17/08/60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FB9471-64F4-4362-A83A-3B252DC426BC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892574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D63C090-7766-477E-ACE7-304A474E1A53}" type="datetimeFigureOut">
              <a:rPr lang="th-TH" smtClean="0"/>
              <a:pPr>
                <a:defRPr/>
              </a:pPr>
              <a:t>17/08/60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E2A816-A33B-4C76-9826-D850992AA06C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310730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122ADD3-0029-4FCD-9DAF-CE4B8A8D43B7}" type="datetimeFigureOut">
              <a:rPr lang="th-TH" smtClean="0"/>
              <a:pPr>
                <a:defRPr/>
              </a:pPr>
              <a:t>17/08/60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E2D9FE-16E8-4A45-BDFD-FCBD1A13E9A0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557477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D62A2-0F77-43EB-A0D1-19CAD10BFFEE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42927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DB2BD-CD0B-4ABC-8374-1C7E73B8951E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33424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A3FC7-17FE-40E5-BCC0-530234AFBA6A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84331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B2167-48F4-4998-9EA9-B899B97D4AD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63730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73C49-B2BF-4809-A440-151C7ED39DF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45667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1A758-3754-4F09-BD25-7A66E0FAFE0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23465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8BD6C-BA8A-488D-855D-738240162416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91761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E5B41-F989-49CB-BB6D-25CC82E2DDF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37789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E58C06-66BD-47F2-A027-8C45E4E21AA3}" type="datetimeFigureOut">
              <a:rPr lang="th-TH" smtClean="0"/>
              <a:pPr>
                <a:defRPr/>
              </a:pPr>
              <a:t>17/08/60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313804-EBA4-4194-985C-C3CDEE97BF04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6591762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B3DDD-1FA8-4815-A1D2-F00EBFBC309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88166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F0E1F-F100-4BC7-A5E2-7937A55067E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467801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A2A38-E5F4-444F-8E41-0A150E52094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292693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BAD5C0A-91D5-48B5-8D18-B3AA66A8ECC2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17/08/60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FB9471-64F4-4362-A83A-3B252DC426B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026428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E58C06-66BD-47F2-A027-8C45E4E21AA3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17/08/60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313804-EBA4-4194-985C-C3CDEE97BF0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155640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88B1B8-84E5-46F4-AFC7-9565745E008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17/08/60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817A9A2-878C-4774-9D84-6924200C519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901586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7CA18AD-1407-49C7-81AF-491EFD6BFCA1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17/08/60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E461A5-6DA1-4A95-BE9F-1650008A3E20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603108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AD307B9-130B-4C2A-B39F-1A6098B5EB71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17/08/60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62390D-A627-45CA-997C-C6C8707A3080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618997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C79DA43-8981-4E4F-9B76-C7109FFEC9F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17/08/60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3E8ECB-40A1-46E5-A32C-A834D0162652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666392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EAFEF71-E398-468B-BBE5-9CA31EC98D60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17/08/60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4F2187-ACB3-4140-9F5B-E9F839DF9FBF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64779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88B1B8-84E5-46F4-AFC7-9565745E0088}" type="datetimeFigureOut">
              <a:rPr lang="th-TH" smtClean="0"/>
              <a:pPr>
                <a:defRPr/>
              </a:pPr>
              <a:t>17/08/60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817A9A2-878C-4774-9D84-6924200C5194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4657265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61DFC07-9D3C-47B8-994F-B65112BDCCC2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17/08/60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AC063DD-356B-4037-8B70-6B5426C4FC33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289163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77C7E2F-E144-4606-9AA6-DBC2BD6EA03C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17/08/60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6E4AA82-2C48-428A-A480-DD85C08DDE0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83802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D63C090-7766-477E-ACE7-304A474E1A53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17/08/60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E2A816-A33B-4C76-9826-D850992AA06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793416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122ADD3-0029-4FCD-9DAF-CE4B8A8D43B7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17/08/60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E2D9FE-16E8-4A45-BDFD-FCBD1A13E9A0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914445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>
                <a:solidFill>
                  <a:srgbClr val="D4D2D0">
                    <a:shade val="50000"/>
                  </a:srgbClr>
                </a:solidFill>
              </a:rPr>
              <a:t>6/17/2012</a:t>
            </a:r>
            <a:endParaRPr lang="th-TH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B0169B16-6467-4583-B92B-1B24F2DDF889}" type="slidenum">
              <a:rPr lang="en-US">
                <a:solidFill>
                  <a:srgbClr val="D4D2D0">
                    <a:shade val="50000"/>
                  </a:srgbClr>
                </a:solidFill>
              </a:rPr>
              <a:pPr/>
              <a:t>‹#›</a:t>
            </a:fld>
            <a:endParaRPr lang="th-TH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333156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936893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53014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914496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007129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13569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7CA18AD-1407-49C7-81AF-491EFD6BFCA1}" type="datetimeFigureOut">
              <a:rPr lang="th-TH" smtClean="0"/>
              <a:pPr>
                <a:defRPr/>
              </a:pPr>
              <a:t>17/08/60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E461A5-6DA1-4A95-BE9F-1650008A3E20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5694586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443298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32809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31102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269412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957282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02078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AD307B9-130B-4C2A-B39F-1A6098B5EB71}" type="datetimeFigureOut">
              <a:rPr lang="th-TH" smtClean="0"/>
              <a:pPr>
                <a:defRPr/>
              </a:pPr>
              <a:t>17/08/60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62390D-A627-45CA-997C-C6C8707A3080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785032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C79DA43-8981-4E4F-9B76-C7109FFEC9F5}" type="datetimeFigureOut">
              <a:rPr lang="th-TH" smtClean="0"/>
              <a:pPr>
                <a:defRPr/>
              </a:pPr>
              <a:t>17/08/60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3E8ECB-40A1-46E5-A32C-A834D0162652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742488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EAFEF71-E398-468B-BBE5-9CA31EC98D60}" type="datetimeFigureOut">
              <a:rPr lang="th-TH" smtClean="0"/>
              <a:pPr>
                <a:defRPr/>
              </a:pPr>
              <a:t>17/08/60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4F2187-ACB3-4140-9F5B-E9F839DF9FBF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336739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61DFC07-9D3C-47B8-994F-B65112BDCCC2}" type="datetimeFigureOut">
              <a:rPr lang="th-TH" smtClean="0"/>
              <a:pPr>
                <a:defRPr/>
              </a:pPr>
              <a:t>17/08/60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AC063DD-356B-4037-8B70-6B5426C4FC33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045139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77C7E2F-E144-4606-9AA6-DBC2BD6EA03C}" type="datetimeFigureOut">
              <a:rPr lang="th-TH" smtClean="0"/>
              <a:pPr>
                <a:defRPr/>
              </a:pPr>
              <a:t>17/08/60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6E4AA82-2C48-428A-A480-DD85C08DDE04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555808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1545D3B-06F4-4CC6-A1CB-D369201047D6}" type="datetimeFigureOut">
              <a:rPr lang="th-TH" smtClean="0"/>
              <a:pPr>
                <a:defRPr/>
              </a:pPr>
              <a:t>17/08/60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538D40D-9A11-460A-BB49-1D929AF431C4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869526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  <p:sldLayoutId id="2147483786" r:id="rId2"/>
    <p:sldLayoutId id="2147483787" r:id="rId3"/>
    <p:sldLayoutId id="2147483788" r:id="rId4"/>
    <p:sldLayoutId id="2147483789" r:id="rId5"/>
    <p:sldLayoutId id="2147483790" r:id="rId6"/>
    <p:sldLayoutId id="2147483791" r:id="rId7"/>
    <p:sldLayoutId id="2147483792" r:id="rId8"/>
    <p:sldLayoutId id="2147483793" r:id="rId9"/>
    <p:sldLayoutId id="2147483794" r:id="rId10"/>
    <p:sldLayoutId id="21474837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3D4E6241-2814-4B45-9136-ECC2F0FF5A26}" type="datetime1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8/17/2017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77378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2" r:id="rId1"/>
    <p:sldLayoutId id="2147484043" r:id="rId2"/>
    <p:sldLayoutId id="2147484044" r:id="rId3"/>
    <p:sldLayoutId id="2147484045" r:id="rId4"/>
    <p:sldLayoutId id="2147484046" r:id="rId5"/>
    <p:sldLayoutId id="2147484047" r:id="rId6"/>
    <p:sldLayoutId id="2147484048" r:id="rId7"/>
    <p:sldLayoutId id="2147484049" r:id="rId8"/>
    <p:sldLayoutId id="2147484050" r:id="rId9"/>
    <p:sldLayoutId id="2147484051" r:id="rId10"/>
    <p:sldLayoutId id="2147484052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1545D3B-06F4-4CC6-A1CB-D369201047D6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17/08/60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538D40D-9A11-460A-BB49-1D929AF431C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0068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16" r:id="rId1"/>
    <p:sldLayoutId id="2147484117" r:id="rId2"/>
    <p:sldLayoutId id="2147484118" r:id="rId3"/>
    <p:sldLayoutId id="2147484119" r:id="rId4"/>
    <p:sldLayoutId id="2147484120" r:id="rId5"/>
    <p:sldLayoutId id="2147484121" r:id="rId6"/>
    <p:sldLayoutId id="2147484122" r:id="rId7"/>
    <p:sldLayoutId id="2147484123" r:id="rId8"/>
    <p:sldLayoutId id="2147484124" r:id="rId9"/>
    <p:sldLayoutId id="2147484125" r:id="rId10"/>
    <p:sldLayoutId id="2147484126" r:id="rId11"/>
    <p:sldLayoutId id="2147484127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8/17/2017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37201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29" r:id="rId1"/>
    <p:sldLayoutId id="2147484130" r:id="rId2"/>
    <p:sldLayoutId id="2147484131" r:id="rId3"/>
    <p:sldLayoutId id="2147484132" r:id="rId4"/>
    <p:sldLayoutId id="2147484133" r:id="rId5"/>
    <p:sldLayoutId id="2147484134" r:id="rId6"/>
    <p:sldLayoutId id="2147484135" r:id="rId7"/>
    <p:sldLayoutId id="2147484136" r:id="rId8"/>
    <p:sldLayoutId id="2147484137" r:id="rId9"/>
    <p:sldLayoutId id="2147484138" r:id="rId10"/>
    <p:sldLayoutId id="214748413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98437"/>
            <a:ext cx="7886700" cy="1325563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th-TH" sz="6600" b="1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กรณีศึกษาที่ </a:t>
            </a:r>
            <a:r>
              <a:rPr lang="en-US" sz="66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3</a:t>
            </a:r>
            <a:endParaRPr lang="en-US" sz="6600" b="1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990600" y="1905000"/>
            <a:ext cx="7480300" cy="4625975"/>
          </a:xfrm>
        </p:spPr>
        <p:txBody>
          <a:bodyPr rtlCol="0">
            <a:noAutofit/>
          </a:bodyPr>
          <a:lstStyle/>
          <a:p>
            <a:pPr marL="118872" indent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54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ผู้ป่วย</a:t>
            </a:r>
            <a:r>
              <a:rPr lang="th-TH" sz="54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ชาย</a:t>
            </a:r>
            <a:r>
              <a:rPr lang="th-TH" sz="54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ไทย</a:t>
            </a:r>
            <a:r>
              <a:rPr lang="th-TH" sz="54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คู่ อายุ </a:t>
            </a:r>
            <a:r>
              <a:rPr lang="en-US" sz="5400" dirty="0">
                <a:latin typeface="AngsanaUPC" panose="02020603050405020304" pitchFamily="18" charset="-34"/>
                <a:cs typeface="AngsanaUPC" panose="02020603050405020304" pitchFamily="18" charset="-34"/>
              </a:rPr>
              <a:t>6</a:t>
            </a:r>
            <a:r>
              <a:rPr lang="en-US" sz="54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5 </a:t>
            </a:r>
            <a:r>
              <a:rPr lang="th-TH" sz="54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ปี</a:t>
            </a:r>
            <a:endParaRPr lang="th-TH" sz="5400" dirty="0" smtClean="0"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pPr marL="118872" indent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5400" dirty="0">
                <a:latin typeface="AngsanaUPC" panose="02020603050405020304" pitchFamily="18" charset="-34"/>
                <a:cs typeface="AngsanaUPC" panose="02020603050405020304" pitchFamily="18" charset="-34"/>
              </a:rPr>
              <a:t> </a:t>
            </a:r>
          </a:p>
          <a:p>
            <a:pPr marL="118872" indent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54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ปรึกษาทีมโภชนบำบัด </a:t>
            </a:r>
            <a:endParaRPr lang="en-US" sz="5400" dirty="0" smtClean="0"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pPr marL="118872" indent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54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เพื่อ </a:t>
            </a:r>
            <a:r>
              <a:rPr lang="en-US" sz="54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improve </a:t>
            </a:r>
            <a:r>
              <a:rPr lang="en-US" sz="54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nutrition</a:t>
            </a:r>
            <a:endParaRPr lang="en-US" sz="24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pPr marL="118872" indent="0">
              <a:lnSpc>
                <a:spcPct val="100000"/>
              </a:lnSpc>
              <a:spcBef>
                <a:spcPts val="0"/>
              </a:spcBef>
              <a:buNone/>
              <a:defRPr/>
            </a:pPr>
            <a:endParaRPr lang="th-TH" sz="24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23" b="53333"/>
          <a:stretch/>
        </p:blipFill>
        <p:spPr>
          <a:xfrm>
            <a:off x="1" y="1141312"/>
            <a:ext cx="9144000" cy="4426032"/>
          </a:xfrm>
          <a:prstGeom prst="rect">
            <a:avLst/>
          </a:prstGeom>
          <a:ln cmpd="sng">
            <a:solidFill>
              <a:schemeClr val="tx1"/>
            </a:solidFill>
          </a:ln>
        </p:spPr>
      </p:pic>
      <p:sp>
        <p:nvSpPr>
          <p:cNvPr id="6" name="Rectangle 5"/>
          <p:cNvSpPr/>
          <p:nvPr/>
        </p:nvSpPr>
        <p:spPr>
          <a:xfrm>
            <a:off x="228599" y="4271944"/>
            <a:ext cx="4635239" cy="457200"/>
          </a:xfrm>
          <a:prstGeom prst="rect">
            <a:avLst/>
          </a:prstGeom>
          <a:noFill/>
          <a:ln w="57150" cmpd="sng">
            <a:solidFill>
              <a:srgbClr val="0066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932225" y="4271944"/>
            <a:ext cx="3830775" cy="457200"/>
          </a:xfrm>
          <a:prstGeom prst="rect">
            <a:avLst/>
          </a:prstGeom>
          <a:noFill/>
          <a:ln w="57150" cmpd="sng">
            <a:solidFill>
              <a:srgbClr val="0066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pic>
        <p:nvPicPr>
          <p:cNvPr id="12" name="Picture 3" descr="D:\127 Samitti Ch\SPENT\logo Spent B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416"/>
          <a:stretch/>
        </p:blipFill>
        <p:spPr bwMode="auto">
          <a:xfrm>
            <a:off x="4188857" y="76201"/>
            <a:ext cx="1431024" cy="1036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D:\127 Samitti Ch\SPENT\logo Spent B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416"/>
          <a:stretch/>
        </p:blipFill>
        <p:spPr bwMode="auto">
          <a:xfrm>
            <a:off x="7075345" y="76200"/>
            <a:ext cx="1431024" cy="1036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D:\127 Samitti Ch\SPENT\logo Spent B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416"/>
          <a:stretch/>
        </p:blipFill>
        <p:spPr bwMode="auto">
          <a:xfrm>
            <a:off x="1025190" y="76201"/>
            <a:ext cx="1431024" cy="1036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3400" y="6477000"/>
            <a:ext cx="8534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th-TH" sz="2400" b="1" dirty="0">
                <a:solidFill>
                  <a:prstClr val="black"/>
                </a:solidFill>
                <a:latin typeface="CordiaUPC" panose="020B0304020202020204" pitchFamily="34" charset="-34"/>
                <a:cs typeface="CordiaUPC" panose="020B0304020202020204" pitchFamily="34" charset="-34"/>
              </a:rPr>
              <a:t>สมาคมผู้ให้อาหารทางหลอดเลือดดำและทางเดินอาหารแห่งประเทศ</a:t>
            </a:r>
            <a:r>
              <a:rPr lang="th-TH" sz="2400" b="1" dirty="0" smtClean="0">
                <a:solidFill>
                  <a:prstClr val="black"/>
                </a:solidFill>
                <a:latin typeface="CordiaUPC" panose="020B0304020202020204" pitchFamily="34" charset="-34"/>
                <a:cs typeface="CordiaUPC" panose="020B0304020202020204" pitchFamily="34" charset="-34"/>
              </a:rPr>
              <a:t>ไทย </a:t>
            </a:r>
            <a:r>
              <a:rPr lang="en-US" sz="2400" b="1" dirty="0" smtClean="0">
                <a:solidFill>
                  <a:prstClr val="black"/>
                </a:solidFill>
                <a:latin typeface="CordiaUPC" panose="020B0304020202020204" pitchFamily="34" charset="-34"/>
                <a:cs typeface="CordiaUPC" panose="020B0304020202020204" pitchFamily="34" charset="-34"/>
              </a:rPr>
              <a:t>(SPENT)</a:t>
            </a:r>
            <a:endParaRPr lang="en-US" sz="2400" b="1" dirty="0">
              <a:solidFill>
                <a:prstClr val="black"/>
              </a:solidFill>
              <a:latin typeface="CordiaUPC" panose="020B0304020202020204" pitchFamily="34" charset="-34"/>
              <a:cs typeface="CordiaUPC" panose="020B0304020202020204" pitchFamily="34" charset="-34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791200" y="1187032"/>
            <a:ext cx="2715169" cy="535088"/>
          </a:xfrm>
          <a:custGeom>
            <a:avLst/>
            <a:gdLst>
              <a:gd name="connsiteX0" fmla="*/ 0 w 2593249"/>
              <a:gd name="connsiteY0" fmla="*/ 0 h 535088"/>
              <a:gd name="connsiteX1" fmla="*/ 2593249 w 2593249"/>
              <a:gd name="connsiteY1" fmla="*/ 0 h 535088"/>
              <a:gd name="connsiteX2" fmla="*/ 2593249 w 2593249"/>
              <a:gd name="connsiteY2" fmla="*/ 535088 h 535088"/>
              <a:gd name="connsiteX3" fmla="*/ 0 w 2593249"/>
              <a:gd name="connsiteY3" fmla="*/ 535088 h 535088"/>
              <a:gd name="connsiteX4" fmla="*/ 0 w 2593249"/>
              <a:gd name="connsiteY4" fmla="*/ 0 h 535088"/>
              <a:gd name="connsiteX0" fmla="*/ 121920 w 2593249"/>
              <a:gd name="connsiteY0" fmla="*/ 0 h 535088"/>
              <a:gd name="connsiteX1" fmla="*/ 2593249 w 2593249"/>
              <a:gd name="connsiteY1" fmla="*/ 0 h 535088"/>
              <a:gd name="connsiteX2" fmla="*/ 2593249 w 2593249"/>
              <a:gd name="connsiteY2" fmla="*/ 535088 h 535088"/>
              <a:gd name="connsiteX3" fmla="*/ 0 w 2593249"/>
              <a:gd name="connsiteY3" fmla="*/ 535088 h 535088"/>
              <a:gd name="connsiteX4" fmla="*/ 121920 w 2593249"/>
              <a:gd name="connsiteY4" fmla="*/ 0 h 535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93249" h="535088">
                <a:moveTo>
                  <a:pt x="121920" y="0"/>
                </a:moveTo>
                <a:lnTo>
                  <a:pt x="2593249" y="0"/>
                </a:lnTo>
                <a:lnTo>
                  <a:pt x="2593249" y="535088"/>
                </a:lnTo>
                <a:lnTo>
                  <a:pt x="0" y="535088"/>
                </a:lnTo>
                <a:lnTo>
                  <a:pt x="12192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019800" y="1091625"/>
            <a:ext cx="2286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3333CC"/>
                </a:solidFill>
                <a:latin typeface="Calibri"/>
              </a:rPr>
              <a:t>(screening)</a:t>
            </a:r>
            <a:endParaRPr lang="en-US" sz="3200" b="1" dirty="0">
              <a:solidFill>
                <a:srgbClr val="3333CC"/>
              </a:solidFill>
              <a:latin typeface="Calibri"/>
            </a:endParaRPr>
          </a:p>
        </p:txBody>
      </p:sp>
      <p:sp>
        <p:nvSpPr>
          <p:cNvPr id="16" name="Title 3"/>
          <p:cNvSpPr txBox="1">
            <a:spLocks/>
          </p:cNvSpPr>
          <p:nvPr/>
        </p:nvSpPr>
        <p:spPr>
          <a:xfrm>
            <a:off x="61452" y="5605444"/>
            <a:ext cx="9082548" cy="838200"/>
          </a:xfrm>
          <a:prstGeom prst="rect">
            <a:avLst/>
          </a:prstGeom>
          <a:solidFill>
            <a:srgbClr val="002060"/>
          </a:solidFill>
          <a:ln w="28575">
            <a:noFill/>
          </a:ln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500" b="1" kern="1200">
                <a:solidFill>
                  <a:srgbClr val="FFFF00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500" b="1">
                <a:solidFill>
                  <a:srgbClr val="FFFF00"/>
                </a:solidFill>
                <a:latin typeface="Calibri" pitchFamily="34" charset="0"/>
                <a:cs typeface="Angsana New" pitchFamily="18" charset="-34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500" b="1">
                <a:solidFill>
                  <a:srgbClr val="FFFF00"/>
                </a:solidFill>
                <a:latin typeface="Calibri" pitchFamily="34" charset="0"/>
                <a:cs typeface="Angsana New" pitchFamily="18" charset="-34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500" b="1">
                <a:solidFill>
                  <a:srgbClr val="FFFF00"/>
                </a:solidFill>
                <a:latin typeface="Calibri" pitchFamily="34" charset="0"/>
                <a:cs typeface="Angsana New" pitchFamily="18" charset="-34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500" b="1">
                <a:solidFill>
                  <a:srgbClr val="FFFF00"/>
                </a:solidFill>
                <a:latin typeface="Calibri" pitchFamily="34" charset="0"/>
                <a:cs typeface="Angsana New" pitchFamily="18" charset="-34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500" b="1">
                <a:solidFill>
                  <a:srgbClr val="FFFF00"/>
                </a:solidFill>
                <a:latin typeface="Calibri" pitchFamily="34" charset="0"/>
                <a:cs typeface="Angsana New" pitchFamily="18" charset="-34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500" b="1">
                <a:solidFill>
                  <a:srgbClr val="FFFF00"/>
                </a:solidFill>
                <a:latin typeface="Calibri" pitchFamily="34" charset="0"/>
                <a:cs typeface="Angsana New" pitchFamily="18" charset="-34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500" b="1">
                <a:solidFill>
                  <a:srgbClr val="FFFF00"/>
                </a:solidFill>
                <a:latin typeface="Calibri" pitchFamily="34" charset="0"/>
                <a:cs typeface="Angsana New" pitchFamily="18" charset="-34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500" b="1">
                <a:solidFill>
                  <a:srgbClr val="FFFF00"/>
                </a:solidFill>
                <a:latin typeface="Calibri" pitchFamily="34" charset="0"/>
                <a:cs typeface="Angsana New" pitchFamily="18" charset="-34"/>
              </a:defRPr>
            </a:lvl9pPr>
            <a:extLst/>
          </a:lstStyle>
          <a:p>
            <a:pPr algn="ctr" eaLnBrk="1" fontAlgn="auto" hangingPunct="1">
              <a:spcAft>
                <a:spcPts val="0"/>
              </a:spcAft>
              <a:defRPr/>
            </a:pPr>
            <a:r>
              <a:rPr lang="th-TH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anose="020B0304020202020204" pitchFamily="34" charset="-34"/>
                <a:cs typeface="CordiaUPC" panose="020B0304020202020204" pitchFamily="34" charset="-34"/>
              </a:rPr>
              <a:t>ถ้าตอบ</a:t>
            </a: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anose="020B0304020202020204" pitchFamily="34" charset="-34"/>
                <a:cs typeface="CordiaUPC" panose="020B0304020202020204" pitchFamily="34" charset="-34"/>
              </a:rPr>
              <a:t> “</a:t>
            </a:r>
            <a:r>
              <a:rPr lang="th-TH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anose="020B0304020202020204" pitchFamily="34" charset="-34"/>
                <a:cs typeface="CordiaUPC" panose="020B0304020202020204" pitchFamily="34" charset="-34"/>
              </a:rPr>
              <a:t>ใช่</a:t>
            </a: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anose="020B0304020202020204" pitchFamily="34" charset="-34"/>
                <a:cs typeface="CordiaUPC" panose="020B0304020202020204" pitchFamily="34" charset="-34"/>
              </a:rPr>
              <a:t>” </a:t>
            </a:r>
            <a:r>
              <a:rPr lang="th-TH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anose="020B0304020202020204" pitchFamily="34" charset="-34"/>
                <a:cs typeface="CordiaUPC" panose="020B0304020202020204" pitchFamily="34" charset="-34"/>
              </a:rPr>
              <a:t>อย่างน้อย </a:t>
            </a: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anose="020B0304020202020204" pitchFamily="34" charset="-34"/>
                <a:cs typeface="CordiaUPC" panose="020B0304020202020204" pitchFamily="34" charset="-34"/>
              </a:rPr>
              <a:t>2 </a:t>
            </a:r>
            <a:r>
              <a:rPr lang="th-TH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anose="020B0304020202020204" pitchFamily="34" charset="-34"/>
                <a:cs typeface="CordiaUPC" panose="020B0304020202020204" pitchFamily="34" charset="-34"/>
              </a:rPr>
              <a:t>ข้อ 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anose="020B0304020202020204" pitchFamily="34" charset="-34"/>
                <a:cs typeface="CordiaUPC" panose="020B0304020202020204" pitchFamily="34" charset="-34"/>
                <a:sym typeface="Wingdings" panose="05000000000000000000" pitchFamily="2" charset="2"/>
              </a:rPr>
              <a:t></a:t>
            </a: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anose="020B0304020202020204" pitchFamily="34" charset="-34"/>
                <a:cs typeface="CordiaUPC" panose="020B0304020202020204" pitchFamily="34" charset="-34"/>
              </a:rPr>
              <a:t> </a:t>
            </a:r>
            <a:r>
              <a:rPr lang="th-TH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anose="020B0304020202020204" pitchFamily="34" charset="-34"/>
                <a:cs typeface="CordiaUPC" panose="020B0304020202020204" pitchFamily="34" charset="-34"/>
              </a:rPr>
              <a:t>ประเมินทางโภชนาการต่อ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anose="020B0304020202020204" pitchFamily="34" charset="-34"/>
              <a:cs typeface="CordiaUPC" panose="020B0304020202020204" pitchFamily="34" charset="-3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45022" y="4564559"/>
            <a:ext cx="63763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00800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743754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6" grpId="0" animBg="1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143000" y="3352800"/>
            <a:ext cx="6858000" cy="238760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NAF </a:t>
            </a:r>
            <a:br>
              <a:rPr lang="en-US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en-US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(Nutrition Alert Form)</a:t>
            </a:r>
            <a:endParaRPr lang="en-US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70" y="0"/>
            <a:ext cx="9114030" cy="2895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94146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1" y="721066"/>
            <a:ext cx="8839200" cy="5415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90600" y="1219200"/>
            <a:ext cx="685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  <a:latin typeface="Calibri" panose="020F0502020204030204"/>
              </a:rPr>
              <a:t>165</a:t>
            </a:r>
            <a:endParaRPr lang="en-US" sz="2000" b="1" dirty="0">
              <a:solidFill>
                <a:srgbClr val="C00000"/>
              </a:solidFill>
              <a:latin typeface="Calibri" panose="020F050202020403020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72200" y="2017245"/>
            <a:ext cx="5152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  <a:latin typeface="Calibri" panose="020F0502020204030204"/>
              </a:rPr>
              <a:t>47</a:t>
            </a:r>
            <a:endParaRPr lang="en-US" sz="2400" b="1" dirty="0">
              <a:solidFill>
                <a:srgbClr val="C00000"/>
              </a:solidFill>
              <a:latin typeface="Calibri" panose="020F050202020403020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92513" y="2117834"/>
            <a:ext cx="7286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</a:t>
            </a:r>
            <a:endParaRPr lang="en-US" sz="4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662788" y="1905000"/>
            <a:ext cx="5152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3333CC"/>
                </a:solidFill>
                <a:latin typeface="Calibri" panose="020F0502020204030204"/>
              </a:rPr>
              <a:t>0</a:t>
            </a:r>
            <a:endParaRPr lang="en-US" sz="3600" b="1" dirty="0">
              <a:solidFill>
                <a:srgbClr val="3333CC"/>
              </a:solidFill>
              <a:latin typeface="Calibri" panose="020F050202020403020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22120" y="2632345"/>
            <a:ext cx="7286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</a:t>
            </a:r>
            <a:endParaRPr lang="en-US" sz="4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Double Bracket 12"/>
          <p:cNvSpPr/>
          <p:nvPr/>
        </p:nvSpPr>
        <p:spPr>
          <a:xfrm>
            <a:off x="152401" y="3810000"/>
            <a:ext cx="8839200" cy="2514600"/>
          </a:xfrm>
          <a:prstGeom prst="bracketPair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5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647548" y="2971800"/>
            <a:ext cx="5152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3333CC"/>
                </a:solidFill>
                <a:latin typeface="Calibri" panose="020F0502020204030204"/>
              </a:rPr>
              <a:t>1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896305" y="3059896"/>
            <a:ext cx="822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  <a:latin typeface="Calibri" panose="020F0502020204030204"/>
              </a:rPr>
              <a:t>17.2</a:t>
            </a:r>
            <a:endParaRPr lang="en-US" sz="2400" b="1" dirty="0">
              <a:solidFill>
                <a:srgbClr val="C00000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01520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3" grpId="0" animBg="1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98918"/>
            <a:ext cx="9144000" cy="4997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614761" y="990600"/>
            <a:ext cx="7286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</a:t>
            </a:r>
            <a:endParaRPr lang="en-US" sz="4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47800" y="2084159"/>
            <a:ext cx="7286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</a:t>
            </a:r>
            <a:endParaRPr lang="en-US" sz="4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723748" y="1295400"/>
            <a:ext cx="5152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3333CC"/>
                </a:solidFill>
                <a:latin typeface="Calibri" panose="020F0502020204030204"/>
              </a:rPr>
              <a:t>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705600" y="2325469"/>
            <a:ext cx="5152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3333CC"/>
                </a:solidFill>
                <a:latin typeface="Calibri" panose="020F0502020204030204"/>
              </a:rPr>
              <a:t>2</a:t>
            </a:r>
            <a:endParaRPr lang="en-US" sz="3600" b="1" dirty="0">
              <a:solidFill>
                <a:srgbClr val="3333CC"/>
              </a:solidFill>
              <a:latin typeface="Calibri" panose="020F050202020403020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91912" y="3624977"/>
            <a:ext cx="7286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</a:t>
            </a:r>
            <a:endParaRPr lang="en-US" sz="4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47800" y="5174159"/>
            <a:ext cx="7286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</a:t>
            </a:r>
            <a:endParaRPr lang="en-US" sz="4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723748" y="3962400"/>
            <a:ext cx="5152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3333CC"/>
                </a:solidFill>
                <a:latin typeface="Calibri" panose="020F0502020204030204"/>
              </a:rPr>
              <a:t>2</a:t>
            </a:r>
            <a:endParaRPr lang="en-US" sz="3600" b="1" dirty="0">
              <a:solidFill>
                <a:srgbClr val="3333CC"/>
              </a:solidFill>
              <a:latin typeface="Calibri" panose="020F0502020204030204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705600" y="4992469"/>
            <a:ext cx="5152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3333CC"/>
                </a:solidFill>
                <a:latin typeface="Calibri" panose="020F0502020204030204"/>
              </a:rPr>
              <a:t>0</a:t>
            </a:r>
            <a:endParaRPr lang="en-US" sz="3600" b="1" dirty="0">
              <a:solidFill>
                <a:srgbClr val="3333CC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039936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9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066800"/>
            <a:ext cx="9133852" cy="518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700360" y="1457245"/>
            <a:ext cx="7286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</a:t>
            </a:r>
            <a:endParaRPr lang="en-US" sz="4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13797" y="2721113"/>
            <a:ext cx="7286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</a:t>
            </a:r>
            <a:endParaRPr lang="en-US" sz="4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705600" y="1487269"/>
            <a:ext cx="5152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3333CC"/>
                </a:solidFill>
                <a:latin typeface="Calibri" panose="020F0502020204030204"/>
              </a:rPr>
              <a:t>2</a:t>
            </a:r>
            <a:endParaRPr lang="en-US" sz="3600" b="1" dirty="0">
              <a:solidFill>
                <a:srgbClr val="3333CC"/>
              </a:solidFill>
              <a:latin typeface="Calibri" panose="020F050202020403020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705600" y="2782669"/>
            <a:ext cx="5152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3333CC"/>
                </a:solidFill>
                <a:latin typeface="Calibri" panose="020F0502020204030204"/>
              </a:rPr>
              <a:t>0</a:t>
            </a:r>
            <a:endParaRPr lang="en-US" sz="3600" b="1" dirty="0">
              <a:solidFill>
                <a:srgbClr val="3333CC"/>
              </a:solidFill>
              <a:latin typeface="Calibri" panose="020F050202020403020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35407" y="3886199"/>
            <a:ext cx="7286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</a:t>
            </a:r>
            <a:endParaRPr lang="en-US" sz="4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81400" y="4876800"/>
            <a:ext cx="7286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</a:t>
            </a:r>
            <a:endParaRPr lang="en-US" sz="4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723748" y="4078069"/>
            <a:ext cx="5152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3333CC"/>
                </a:solidFill>
                <a:latin typeface="Calibri" panose="020F0502020204030204"/>
              </a:rPr>
              <a:t>0</a:t>
            </a:r>
            <a:endParaRPr lang="en-US" sz="3600" b="1" dirty="0">
              <a:solidFill>
                <a:srgbClr val="3333CC"/>
              </a:solidFill>
              <a:latin typeface="Calibri" panose="020F050202020403020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705600" y="5221069"/>
            <a:ext cx="5152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3333CC"/>
                </a:solidFill>
                <a:latin typeface="Calibri" panose="020F0502020204030204"/>
              </a:rPr>
              <a:t>1</a:t>
            </a: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0882" y="228600"/>
            <a:ext cx="5062236" cy="658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1597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90600"/>
            <a:ext cx="9144000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21920" y="2819400"/>
            <a:ext cx="7286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</a:t>
            </a:r>
            <a:endParaRPr lang="en-US" sz="4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705600" y="1487269"/>
            <a:ext cx="5152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3333CC"/>
                </a:solidFill>
                <a:latin typeface="Calibri" panose="020F0502020204030204"/>
              </a:rPr>
              <a:t>3</a:t>
            </a:r>
            <a:endParaRPr lang="en-US" sz="3600" b="1" dirty="0">
              <a:solidFill>
                <a:srgbClr val="3333CC"/>
              </a:solidFill>
              <a:latin typeface="Calibri" panose="020F0502020204030204"/>
            </a:endParaRP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0882" y="228600"/>
            <a:ext cx="5062236" cy="658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90491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70" y="0"/>
            <a:ext cx="9114030" cy="2895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95599"/>
            <a:ext cx="9144000" cy="3810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313548" y="3429000"/>
            <a:ext cx="6676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3333CC"/>
                </a:solidFill>
                <a:latin typeface="Calibri" panose="020F0502020204030204"/>
              </a:rPr>
              <a:t>12</a:t>
            </a:r>
            <a:endParaRPr lang="en-US" sz="3600" b="1" dirty="0">
              <a:solidFill>
                <a:srgbClr val="3333CC"/>
              </a:solidFill>
              <a:latin typeface="Calibri" panose="020F0502020204030204"/>
            </a:endParaRPr>
          </a:p>
        </p:txBody>
      </p:sp>
      <p:sp>
        <p:nvSpPr>
          <p:cNvPr id="7" name="Oval 6"/>
          <p:cNvSpPr/>
          <p:nvPr/>
        </p:nvSpPr>
        <p:spPr>
          <a:xfrm>
            <a:off x="2447697" y="3474720"/>
            <a:ext cx="426575" cy="514125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5699760" y="4297680"/>
            <a:ext cx="3429000" cy="2057400"/>
          </a:xfrm>
          <a:prstGeom prst="round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0081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7200" b="1" dirty="0" smtClean="0"/>
              <a:t>Thank You</a:t>
            </a:r>
            <a:endParaRPr lang="en-US" sz="72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1526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5216</TotalTime>
  <Words>83</Words>
  <Application>Microsoft Office PowerPoint</Application>
  <PresentationFormat>On-screen Show (4:3)</PresentationFormat>
  <Paragraphs>40</Paragraphs>
  <Slides>9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1_Office Theme</vt:lpstr>
      <vt:lpstr>12_Office Theme</vt:lpstr>
      <vt:lpstr>7_Office Theme</vt:lpstr>
      <vt:lpstr>16_Office Theme</vt:lpstr>
      <vt:lpstr>กรณีศึกษาที่ 3</vt:lpstr>
      <vt:lpstr>PowerPoint Presentation</vt:lpstr>
      <vt:lpstr>NAF  (Nutrition Alert Form)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ENDOCRINOLOGY</dc:title>
  <dc:creator>ASUS</dc:creator>
  <cp:lastModifiedBy>@ct</cp:lastModifiedBy>
  <cp:revision>473</cp:revision>
  <dcterms:created xsi:type="dcterms:W3CDTF">2014-05-25T00:16:09Z</dcterms:created>
  <dcterms:modified xsi:type="dcterms:W3CDTF">2017-08-17T01:53:29Z</dcterms:modified>
</cp:coreProperties>
</file>